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5" r:id="rId1"/>
  </p:sldMasterIdLst>
  <p:notesMasterIdLst>
    <p:notesMasterId r:id="rId25"/>
  </p:notesMasterIdLst>
  <p:sldIdLst>
    <p:sldId id="767" r:id="rId2"/>
    <p:sldId id="711" r:id="rId3"/>
    <p:sldId id="774" r:id="rId4"/>
    <p:sldId id="775" r:id="rId5"/>
    <p:sldId id="776" r:id="rId6"/>
    <p:sldId id="777" r:id="rId7"/>
    <p:sldId id="769" r:id="rId8"/>
    <p:sldId id="718" r:id="rId9"/>
    <p:sldId id="719" r:id="rId10"/>
    <p:sldId id="720" r:id="rId11"/>
    <p:sldId id="722" r:id="rId12"/>
    <p:sldId id="725" r:id="rId13"/>
    <p:sldId id="727" r:id="rId14"/>
    <p:sldId id="728" r:id="rId15"/>
    <p:sldId id="729" r:id="rId16"/>
    <p:sldId id="745" r:id="rId17"/>
    <p:sldId id="757" r:id="rId18"/>
    <p:sldId id="761" r:id="rId19"/>
    <p:sldId id="737" r:id="rId20"/>
    <p:sldId id="746" r:id="rId21"/>
    <p:sldId id="753" r:id="rId22"/>
    <p:sldId id="765" r:id="rId23"/>
    <p:sldId id="264" r:id="rId24"/>
  </p:sldIdLst>
  <p:sldSz cx="14630400" cy="8229600"/>
  <p:notesSz cx="6742113" cy="9874250"/>
  <p:defaultTextStyle>
    <a:lvl1pPr marL="0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09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651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4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B87CD"/>
    <a:srgbClr val="E1DBD0"/>
    <a:srgbClr val="FFF8F0"/>
    <a:srgbClr val="2A4E60"/>
    <a:srgbClr val="CBE008"/>
    <a:srgbClr val="CCC81C"/>
    <a:srgbClr val="CEF315"/>
    <a:srgbClr val="FCE2CF"/>
    <a:srgbClr val="FBE1CD"/>
    <a:srgbClr val="F4B18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883" autoAdjust="0"/>
    <p:restoredTop sz="92185" autoAdjust="0"/>
  </p:normalViewPr>
  <p:slideViewPr>
    <p:cSldViewPr snapToGrid="0" snapToObjects="1">
      <p:cViewPr>
        <p:scale>
          <a:sx n="66" d="100"/>
          <a:sy n="66" d="100"/>
        </p:scale>
        <p:origin x="-804" y="-372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731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109" algn="l" defTabSz="9142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51" algn="l" defTabSz="9142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80187" cy="37020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4965" y="4689771"/>
            <a:ext cx="5393690" cy="4443183"/>
          </a:xfrm>
          <a:prstGeom prst="rect">
            <a:avLst/>
          </a:prstGeom>
        </p:spPr>
        <p:txBody>
          <a:bodyPr lIns="64796" tIns="32398" rIns="64796" bIns="3239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19275" y="9379542"/>
            <a:ext cx="2921331" cy="493176"/>
          </a:xfrm>
          <a:prstGeom prst="rect">
            <a:avLst/>
          </a:prstGeom>
        </p:spPr>
        <p:txBody>
          <a:bodyPr lIns="64796" tIns="32398" rIns="64796" bIns="3239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4688" y="4751388"/>
            <a:ext cx="5392737" cy="388937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909218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4796" tIns="32398" rIns="64796" bIns="32398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4796" tIns="32398" rIns="64796" bIns="32398"/>
          <a:lstStyle/>
          <a:p>
            <a:fld id="{F7021451-1387-4CA6-816F-3879F97B5CBC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853440" y="1645920"/>
            <a:ext cx="12562637" cy="2194560"/>
          </a:xfrm>
          <a:ln>
            <a:noFill/>
          </a:ln>
        </p:spPr>
        <p:txBody>
          <a:bodyPr vert="horz" tIns="0" rIns="2612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8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853440" y="3874243"/>
            <a:ext cx="12567514" cy="2103120"/>
          </a:xfrm>
        </p:spPr>
        <p:txBody>
          <a:bodyPr lIns="0" rIns="26124"/>
          <a:lstStyle>
            <a:lvl1pPr marL="0" marR="65311" indent="0" algn="r">
              <a:buNone/>
              <a:defRPr>
                <a:solidFill>
                  <a:schemeClr val="tx1"/>
                </a:solidFill>
              </a:defRPr>
            </a:lvl1pPr>
            <a:lvl2pPr marL="653110" indent="0" algn="ctr">
              <a:buNone/>
            </a:lvl2pPr>
            <a:lvl3pPr marL="1306220" indent="0" algn="ctr">
              <a:buNone/>
            </a:lvl3pPr>
            <a:lvl4pPr marL="1959331" indent="0" algn="ctr">
              <a:buNone/>
            </a:lvl4pPr>
            <a:lvl5pPr marL="2612441" indent="0" algn="ctr">
              <a:buNone/>
            </a:lvl5pPr>
            <a:lvl6pPr marL="3265551" indent="0" algn="ctr">
              <a:buNone/>
            </a:lvl6pPr>
            <a:lvl7pPr marL="3918661" indent="0" algn="ctr">
              <a:buNone/>
            </a:lvl7pPr>
            <a:lvl8pPr marL="4571771" indent="0" algn="ctr">
              <a:buNone/>
            </a:lvl8pPr>
            <a:lvl9pPr marL="5224882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DIG NASHIK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AD92-0010-43C7-8CF2-1D7CE3BF3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000">
    <p:randomBar/>
    <p:sndAc>
      <p:stSnd>
        <p:snd r:embed="rId1" name="camera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DIG NASHIK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2379-F93D-4C89-ADAB-5643C54520E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 advClick="0" advTm="1000">
    <p:randomBar/>
    <p:sndAc>
      <p:stSnd>
        <p:snd r:embed="rId1" name="camera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1097282"/>
            <a:ext cx="3291840" cy="6254116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1097282"/>
            <a:ext cx="9631680" cy="625411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DIG NASHIK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2379-F93D-4C89-ADAB-5643C54520E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 advClick="0" advTm="1000">
    <p:randomBar/>
    <p:sndAc>
      <p:stSnd>
        <p:snd r:embed="rId1" name="camera.wav" builtIn="1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20134237"/>
      </p:ext>
    </p:extLst>
  </p:cSld>
  <p:clrMapOvr>
    <a:masterClrMapping/>
  </p:clrMapOvr>
  <p:transition spd="med" advClick="0" advTm="1000">
    <p:randomBar/>
    <p:sndAc>
      <p:stSnd>
        <p:snd r:embed="rId1" name="camera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DIG NASHIK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">
    <p:randomBar/>
    <p:sndAc>
      <p:stSnd>
        <p:snd r:embed="rId1" name="camera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563" y="1580083"/>
            <a:ext cx="12435840" cy="1634947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80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563" y="3245597"/>
            <a:ext cx="12435840" cy="1811654"/>
          </a:xfrm>
        </p:spPr>
        <p:txBody>
          <a:bodyPr lIns="65311" rIns="65311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DIG NASHIK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2379-F93D-4C89-ADAB-5643C54520E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000">
    <p:randomBar/>
    <p:sndAc>
      <p:stSnd>
        <p:snd r:embed="rId1" name="camera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167360" cy="1371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304102"/>
            <a:ext cx="6461760" cy="5321808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304102"/>
            <a:ext cx="6461760" cy="5321808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DIG NASHIK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2379-F93D-4C89-ADAB-5643C54520E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 advClick="0" advTm="1000">
    <p:randomBar/>
    <p:sndAc>
      <p:stSnd>
        <p:snd r:embed="rId1" name="camera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167360" cy="1371600"/>
          </a:xfrm>
        </p:spPr>
        <p:txBody>
          <a:bodyPr tIns="65311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226298"/>
            <a:ext cx="6464301" cy="791222"/>
          </a:xfrm>
        </p:spPr>
        <p:txBody>
          <a:bodyPr lIns="65311" tIns="0" rIns="65311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7432041" y="2231709"/>
            <a:ext cx="6466840" cy="785812"/>
          </a:xfrm>
        </p:spPr>
        <p:txBody>
          <a:bodyPr lIns="65311" tIns="0" rIns="65311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731520" y="3017520"/>
            <a:ext cx="6464301" cy="4614864"/>
          </a:xfrm>
        </p:spPr>
        <p:txBody>
          <a:bodyPr tIns="0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3017520"/>
            <a:ext cx="6466840" cy="4614864"/>
          </a:xfrm>
        </p:spPr>
        <p:txBody>
          <a:bodyPr tIns="0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DIG NASHIK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2379-F93D-4C89-ADAB-5643C54520E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 advClick="0" advTm="1000">
    <p:randomBar/>
    <p:sndAc>
      <p:stSnd>
        <p:snd r:embed="rId1" name="camera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289280" cy="1371600"/>
          </a:xfrm>
        </p:spPr>
        <p:txBody>
          <a:bodyPr vert="horz" tIns="6531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7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DIG NASHIK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2379-F93D-4C89-ADAB-5643C54520E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 advClick="0" advTm="1000">
    <p:randomBar/>
    <p:sndAc>
      <p:stSnd>
        <p:snd r:embed="rId1" name="camera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DIG NASHIK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">
    <p:randomBar/>
    <p:sndAc>
      <p:stSnd>
        <p:snd r:embed="rId1" name="camera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17222"/>
            <a:ext cx="4389120" cy="139446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7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97280" y="2011680"/>
            <a:ext cx="4389120" cy="5486400"/>
          </a:xfrm>
        </p:spPr>
        <p:txBody>
          <a:bodyPr lIns="26124" rIns="26124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4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720080" y="2011680"/>
            <a:ext cx="8178800" cy="5486400"/>
          </a:xfrm>
        </p:spPr>
        <p:txBody>
          <a:bodyPr tIns="0"/>
          <a:lstStyle>
            <a:lvl1pPr>
              <a:defRPr sz="4000"/>
            </a:lvl1pPr>
            <a:lvl2pPr>
              <a:defRPr sz="3700"/>
            </a:lvl2pPr>
            <a:lvl3pPr>
              <a:defRPr sz="3400"/>
            </a:lvl3pPr>
            <a:lvl4pPr>
              <a:defRPr sz="2900"/>
            </a:lvl4pPr>
            <a:lvl5pPr>
              <a:defRPr sz="2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DIG NASHIK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AD92-0010-43C7-8CF2-1D7CE3BF3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">
    <p:randomBar/>
    <p:sndAc>
      <p:stSnd>
        <p:snd r:embed="rId1" name="camera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5065205" y="1329692"/>
            <a:ext cx="8412480" cy="49377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2806614" y="6431723"/>
            <a:ext cx="248717" cy="18653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1412396"/>
            <a:ext cx="3540557" cy="1899145"/>
          </a:xfrm>
        </p:spPr>
        <p:txBody>
          <a:bodyPr vert="horz" lIns="65311" tIns="65311" rIns="65311" bIns="65311" anchor="b"/>
          <a:lstStyle>
            <a:lvl1pPr algn="l">
              <a:buNone/>
              <a:defRPr sz="29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5360" y="3394542"/>
            <a:ext cx="3535680" cy="2615184"/>
          </a:xfrm>
        </p:spPr>
        <p:txBody>
          <a:bodyPr lIns="91435" rIns="65311" bIns="65311" anchor="t"/>
          <a:lstStyle>
            <a:lvl1pPr marL="0" indent="0" algn="l">
              <a:spcBef>
                <a:spcPts val="357"/>
              </a:spcBef>
              <a:buFontTx/>
              <a:buNone/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DIG NASHIK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23520" y="7627621"/>
            <a:ext cx="975360" cy="438150"/>
          </a:xfrm>
        </p:spPr>
        <p:txBody>
          <a:bodyPr/>
          <a:lstStyle/>
          <a:p>
            <a:fld id="{08162379-F93D-4C89-ADAB-5643C54520E0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5577269" y="1439420"/>
            <a:ext cx="7388352" cy="471830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6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5240" y="6979920"/>
            <a:ext cx="14660880" cy="124968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7010400" y="7463791"/>
            <a:ext cx="7620000" cy="76581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">
    <p:randomBar/>
    <p:sndAc>
      <p:stSnd>
        <p:snd r:embed="rId1" name="camera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5240" y="-8573"/>
            <a:ext cx="14660880" cy="124968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010400" y="-8572"/>
            <a:ext cx="7620000" cy="76581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167360" cy="1371600"/>
          </a:xfrm>
          <a:prstGeom prst="rect">
            <a:avLst/>
          </a:prstGeom>
        </p:spPr>
        <p:txBody>
          <a:bodyPr vert="horz" lIns="0" tIns="65311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731520" y="2322576"/>
            <a:ext cx="13167360" cy="5266944"/>
          </a:xfrm>
          <a:prstGeom prst="rect">
            <a:avLst/>
          </a:prstGeom>
        </p:spPr>
        <p:txBody>
          <a:bodyPr vert="horz" lIns="130622" tIns="65311" rIns="130622" bIns="65311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267200" y="7627621"/>
            <a:ext cx="5364480" cy="43815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IN" smtClean="0"/>
              <a:t>DIG NASHIK</a:t>
            </a:r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2679680" y="7627621"/>
            <a:ext cx="1219200" cy="43815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8162379-F93D-4C89-ADAB-5643C54520E0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-30427" y="242890"/>
            <a:ext cx="14688877" cy="779069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  <p:sldLayoutId id="2147484237" r:id="rId12"/>
  </p:sldLayoutIdLst>
  <p:transition spd="med" advClick="0" advTm="1000">
    <p:randomBar/>
    <p:sndAc>
      <p:stSnd>
        <p:snd r:embed="rId14" name="camera.wav" builtIn="1"/>
      </p:stSnd>
    </p:sndAc>
  </p:transition>
  <p:hf hdr="0" dt="0"/>
  <p:txStyles>
    <p:titleStyle>
      <a:lvl1pPr algn="l" rtl="0" eaLnBrk="1" latinLnBrk="0" hangingPunct="1">
        <a:spcBef>
          <a:spcPct val="0"/>
        </a:spcBef>
        <a:buNone/>
        <a:defRPr kumimoji="0" sz="71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91866" indent="-391866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5268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indent="-35268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698087" indent="-300431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089953" indent="-300431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819" indent="-300431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indent="-261244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3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34929" indent="-261244" algn="l" rtl="0" eaLnBrk="1" latinLnBrk="0" hangingPunct="1">
        <a:spcBef>
          <a:spcPct val="20000"/>
        </a:spcBef>
        <a:buClr>
          <a:schemeClr val="tx2"/>
        </a:buClr>
        <a:buChar char="•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3526795" indent="-261244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48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48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48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=""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24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24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:- </a:t>
            </a:r>
            <a:r>
              <a:rPr lang="en-US" sz="24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24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4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श्रेणी-1, </a:t>
            </a:r>
            <a:r>
              <a:rPr lang="en-US" sz="24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अंबड</a:t>
            </a:r>
            <a:r>
              <a:rPr lang="en-US" sz="24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.</a:t>
            </a:r>
          </a:p>
          <a:p>
            <a:pPr algn="ctr">
              <a:lnSpc>
                <a:spcPts val="4199"/>
              </a:lnSpc>
            </a:pPr>
            <a:r>
              <a:rPr lang="en-US" sz="24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जि</a:t>
            </a:r>
            <a:r>
              <a:rPr lang="en-US" sz="24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. </a:t>
            </a:r>
            <a:r>
              <a:rPr lang="en-US" sz="24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जालना</a:t>
            </a:r>
            <a:endParaRPr lang="en-US" sz="24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24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24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24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24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24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24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24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24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24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24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368904"/>
      </p:ext>
    </p:extLst>
  </p:cSld>
  <p:clrMapOvr>
    <a:masterClrMapping/>
  </p:clrMapOvr>
  <p:transition spd="med" advClick="0" advTm="1000">
    <p:randomBar dir="vert"/>
    <p:sndAc>
      <p:stSnd loop="1"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739572" y="507772"/>
            <a:ext cx="10906069" cy="47549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3. 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स्वच्छता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(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 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56759967"/>
              </p:ext>
            </p:extLst>
          </p:nvPr>
        </p:nvGraphicFramePr>
        <p:xfrm>
          <a:off x="1206500" y="1520689"/>
          <a:ext cx="12211327" cy="48558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792"/>
                <a:gridCol w="3244155"/>
                <a:gridCol w="8399380"/>
              </a:tblGrid>
              <a:tr h="4571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606287"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ई)</a:t>
                      </a:r>
                      <a:r>
                        <a:rPr kumimoji="0" lang="en-US" sz="18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 </a:t>
                      </a:r>
                    </a:p>
                    <a:p>
                      <a:pPr algn="l" fontAlgn="t"/>
                      <a:endParaRPr kumimoji="0" lang="en-US" sz="18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kumimoji="0" lang="en-US" sz="18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उ) </a:t>
                      </a:r>
                      <a:endParaRPr kumimoji="0" lang="hi-IN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hi-IN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जुन्या व निरुपयोगी जड वस्तूंची विल्हेवाट</a:t>
                      </a:r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kumimoji="0" lang="hi-IN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जुन्या </a:t>
                      </a:r>
                      <a:r>
                        <a:rPr kumimoji="0" lang="en-US" sz="18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 </a:t>
                      </a:r>
                      <a:r>
                        <a:rPr kumimoji="0" lang="en-US" sz="18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वाहनांचे</a:t>
                      </a:r>
                      <a:r>
                        <a:rPr kumimoji="0" lang="en-US" sz="18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 </a:t>
                      </a:r>
                      <a:r>
                        <a:rPr kumimoji="0" lang="en-US" sz="18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निर्लेखन</a:t>
                      </a:r>
                      <a:r>
                        <a:rPr kumimoji="0" lang="en-US" sz="18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 :- </a:t>
                      </a:r>
                      <a:r>
                        <a:rPr kumimoji="0" lang="en-US" sz="18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लागू</a:t>
                      </a:r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 </a:t>
                      </a:r>
                      <a:r>
                        <a:rPr kumimoji="0" lang="en-US" sz="18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नाही</a:t>
                      </a:r>
                      <a:r>
                        <a:rPr kumimoji="0" lang="en-US" sz="18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.</a:t>
                      </a:r>
                      <a:endParaRPr lang="en-IN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hi-IN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जुन्या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निरूपयोगी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जड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वस्तुंची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विल्हेवाट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लावण्यासाठी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त्याची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वर्गवारी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आली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18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509568" y="2518163"/>
            <a:ext cx="3389244" cy="3120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err="1" smtClean="0">
                <a:solidFill>
                  <a:srgbClr val="000000"/>
                </a:solidFill>
                <a:latin typeface="DVOT-Surekh" panose="00000400000000000000" pitchFamily="2" charset="0"/>
                <a:cs typeface="DVOT-Surekh" panose="00000400000000000000" pitchFamily="2" charset="0"/>
              </a:rPr>
              <a:t>फोटो</a:t>
            </a:r>
            <a:endParaRPr lang="en-US" sz="2000" smtClean="0">
              <a:solidFill>
                <a:srgbClr val="000000"/>
              </a:solidFill>
              <a:latin typeface="DVOT-Surekh" panose="00000400000000000000" pitchFamily="2" charset="0"/>
              <a:cs typeface="DVOT-Surekh" panose="00000400000000000000" pitchFamily="2" charset="0"/>
            </a:endParaRPr>
          </a:p>
          <a:p>
            <a:pPr algn="ctr"/>
            <a:endParaRPr lang="en-IN"/>
          </a:p>
        </p:txBody>
      </p:sp>
      <p:sp>
        <p:nvSpPr>
          <p:cNvPr id="40" name="Rectangle 39"/>
          <p:cNvSpPr/>
          <p:nvPr/>
        </p:nvSpPr>
        <p:spPr>
          <a:xfrm>
            <a:off x="9155103" y="2570998"/>
            <a:ext cx="3389244" cy="3120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err="1" smtClean="0">
                <a:solidFill>
                  <a:srgbClr val="000000"/>
                </a:solidFill>
                <a:latin typeface="DVOT-Surekh" panose="00000400000000000000" pitchFamily="2" charset="0"/>
                <a:cs typeface="DVOT-Surekh" panose="00000400000000000000" pitchFamily="2" charset="0"/>
              </a:rPr>
              <a:t>फोटो</a:t>
            </a:r>
            <a:endParaRPr lang="en-US" sz="2000" smtClean="0">
              <a:solidFill>
                <a:srgbClr val="000000"/>
              </a:solidFill>
              <a:latin typeface="DVOT-Surekh" panose="00000400000000000000" pitchFamily="2" charset="0"/>
              <a:cs typeface="DVOT-Surekh" panose="00000400000000000000" pitchFamily="2" charset="0"/>
            </a:endParaRPr>
          </a:p>
          <a:p>
            <a:pPr algn="ctr"/>
            <a:endParaRPr lang="en-IN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85" y="2396673"/>
            <a:ext cx="3593725" cy="3469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461" y="2396673"/>
            <a:ext cx="3534528" cy="34695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5866194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6473371"/>
            <a:ext cx="14630400" cy="174730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749511" y="507772"/>
            <a:ext cx="10906069" cy="47549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4. </a:t>
            </a:r>
            <a:r>
              <a:rPr lang="hi-IN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तक्रार निवारण (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Grievance 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Redressal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 (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 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गूण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95032758"/>
              </p:ext>
            </p:extLst>
          </p:nvPr>
        </p:nvGraphicFramePr>
        <p:xfrm>
          <a:off x="1233714" y="1520689"/>
          <a:ext cx="12583886" cy="49526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315"/>
                <a:gridCol w="3350599"/>
                <a:gridCol w="8674972"/>
              </a:tblGrid>
              <a:tr h="5257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4426968"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अ</a:t>
                      </a: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आ</a:t>
                      </a:r>
                      <a:r>
                        <a:rPr kumimoji="0" lang="en-US" sz="18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    </a:t>
                      </a:r>
                      <a:endParaRPr kumimoji="0" lang="hi-IN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hi-IN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आपले सरकार पोर्टलवरील तक्रारींचे निराकरण (दि. १ एप्रिल, २०२५ पर्यंत तक्रारी निरंक करणे) (टक्केवारीत %)</a:t>
                      </a:r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kumimoji="0" lang="en-US" sz="18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ea typeface="+mn-ea"/>
                          <a:cs typeface="DVOT-Surekh" panose="00000400000000000000" pitchFamily="2" charset="0"/>
                        </a:rPr>
                        <a:t>पी.जी</a:t>
                      </a:r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ea typeface="+mn-ea"/>
                          <a:cs typeface="DVOT-Surekh" panose="00000400000000000000" pitchFamily="2" charset="0"/>
                        </a:rPr>
                        <a:t>.</a:t>
                      </a:r>
                      <a:r>
                        <a:rPr kumimoji="0" lang="en-US" sz="18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ea typeface="+mn-ea"/>
                          <a:cs typeface="DVOT-Surekh" panose="00000400000000000000" pitchFamily="2" charset="0"/>
                        </a:rPr>
                        <a:t> </a:t>
                      </a:r>
                      <a:r>
                        <a:rPr kumimoji="0" lang="hi-IN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ea typeface="+mn-ea"/>
                          <a:cs typeface="DVOT-Surekh" panose="00000400000000000000" pitchFamily="2" charset="0"/>
                        </a:rPr>
                        <a:t>पोर्टलवरील तक्रारींचे निराकरण (दि. १ एप्रिल, २०२५ पर्यंत तक्रारी</a:t>
                      </a:r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ea typeface="+mn-ea"/>
                          <a:cs typeface="DVOT-Surekh" panose="00000400000000000000" pitchFamily="2" charset="0"/>
                        </a:rPr>
                        <a:t>  </a:t>
                      </a:r>
                      <a:r>
                        <a:rPr kumimoji="0" lang="hi-IN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ea typeface="+mn-ea"/>
                          <a:cs typeface="DVOT-Surekh" panose="00000400000000000000" pitchFamily="2" charset="0"/>
                        </a:rPr>
                        <a:t>निरंक करणे) (टक्केवारीत %)</a:t>
                      </a:r>
                      <a:endParaRPr lang="en-IN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आपले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सरकार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पोर्टलवरील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1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जानेवारी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2025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पूर्वीच्या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सर्व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तक्रारी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निकाली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तक्रार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निरंक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तक्रार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निरंक</a:t>
                      </a:r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18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39" t="7890" r="5044" b="23316"/>
          <a:stretch/>
        </p:blipFill>
        <p:spPr>
          <a:xfrm>
            <a:off x="7416801" y="2569029"/>
            <a:ext cx="4368800" cy="1683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91" t="13001" r="10002" b="25313"/>
          <a:stretch/>
        </p:blipFill>
        <p:spPr>
          <a:xfrm>
            <a:off x="7424059" y="4408572"/>
            <a:ext cx="4455885" cy="1693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3317854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739572" y="745517"/>
            <a:ext cx="10906069" cy="47549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4. </a:t>
            </a:r>
            <a:r>
              <a:rPr lang="hi-IN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तक्रार निवारण (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Grievance 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Redressal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 (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 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96970958"/>
              </p:ext>
            </p:extLst>
          </p:nvPr>
        </p:nvGraphicFramePr>
        <p:xfrm>
          <a:off x="1206500" y="1520689"/>
          <a:ext cx="12808922" cy="6010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792"/>
                <a:gridCol w="3841750"/>
                <a:gridCol w="8399380"/>
              </a:tblGrid>
              <a:tr h="7886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5221732"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इ</a:t>
                      </a: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ई)</a:t>
                      </a:r>
                      <a:r>
                        <a:rPr kumimoji="0" lang="en-US" sz="18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 </a:t>
                      </a:r>
                      <a:r>
                        <a:rPr kumimoji="0" lang="hi-IN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hi-IN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अभ्यागत भेटीचे नियोजन व प्रसिध्दी फलक</a:t>
                      </a:r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i-IN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लोकशाही दि</a:t>
                      </a:r>
                      <a:r>
                        <a:rPr kumimoji="0" lang="en-US" sz="18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नाचे</a:t>
                      </a:r>
                      <a:r>
                        <a:rPr kumimoji="0" lang="en-US" sz="18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 </a:t>
                      </a:r>
                      <a:r>
                        <a:rPr kumimoji="0" lang="en-US" sz="18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आयोजन</a:t>
                      </a:r>
                      <a:r>
                        <a:rPr kumimoji="0" lang="en-US" sz="18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 व </a:t>
                      </a:r>
                      <a:r>
                        <a:rPr kumimoji="0" lang="en-US" sz="18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त्यामधील</a:t>
                      </a:r>
                      <a:r>
                        <a:rPr kumimoji="0" lang="hi-IN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 तक्रारींचे निराकरण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hi-IN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प्रमुखांना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भेटीचे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नियोजन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येऊन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भेटीच्या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वेळ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निश्चित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करून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प्रसिध्द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आल्या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तहसिलदार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कडे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होणाऱ्या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लोकशाही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दिनात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कार्यालयाची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कोणतीही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तक्रार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नाही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18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57" r="3852" b="22322"/>
          <a:stretch/>
        </p:blipFill>
        <p:spPr>
          <a:xfrm>
            <a:off x="7315197" y="2805340"/>
            <a:ext cx="5107851" cy="13167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0489605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739572" y="745517"/>
            <a:ext cx="10906069" cy="47549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5. </a:t>
            </a:r>
            <a:r>
              <a:rPr lang="hi-IN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कार्यालयीन सोई सुविधा (</a:t>
            </a:r>
            <a:r>
              <a:rPr lang="en-IN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Office Amenities</a:t>
            </a:r>
            <a:r>
              <a:rPr lang="en-IN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   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(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 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38162969"/>
              </p:ext>
            </p:extLst>
          </p:nvPr>
        </p:nvGraphicFramePr>
        <p:xfrm>
          <a:off x="1206500" y="1520689"/>
          <a:ext cx="12211327" cy="6010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792"/>
                <a:gridCol w="3244155"/>
                <a:gridCol w="8399380"/>
              </a:tblGrid>
              <a:tr h="7886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5221732">
                <a:tc>
                  <a:txBody>
                    <a:bodyPr/>
                    <a:lstStyle/>
                    <a:p>
                      <a:pPr algn="l" fontAlgn="t"/>
                      <a:r>
                        <a:rPr lang="hi-IN" sz="2000" b="0" i="0" u="none" strike="noStrike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i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कायमस्वरुपी स्वच्छ पिण्याच्या पाण्याची </a:t>
                      </a:r>
                      <a:r>
                        <a:rPr lang="hi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व्यवस्था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अभ्यागतांसाठी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कायमस्वरूपी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स्वच्छ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‍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पिण्याच्या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पाण्याचा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जार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,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वॉटर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फिल्टर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ठेवण्यात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आला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18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146" name="Picture 2" descr="C:\Users\ADMIN\Desktop\SINNAR-1\WhatsApp Image 2025-04-07 at 11.23.11 AM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026" t="56083" r="46709"/>
          <a:stretch/>
        </p:blipFill>
        <p:spPr bwMode="auto">
          <a:xfrm>
            <a:off x="7192606" y="3048002"/>
            <a:ext cx="2699657" cy="29903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48492993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739571" y="745517"/>
            <a:ext cx="10906069" cy="47549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5. </a:t>
            </a:r>
            <a:r>
              <a:rPr lang="hi-IN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कार्यालयीन सोई सुविधा (</a:t>
            </a:r>
            <a:r>
              <a:rPr lang="en-IN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Office Amenities)   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(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 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39866260"/>
              </p:ext>
            </p:extLst>
          </p:nvPr>
        </p:nvGraphicFramePr>
        <p:xfrm>
          <a:off x="1206500" y="1520689"/>
          <a:ext cx="12211327" cy="6010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792"/>
                <a:gridCol w="3244155"/>
                <a:gridCol w="8399380"/>
              </a:tblGrid>
              <a:tr h="7886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522173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</a:t>
                      </a:r>
                      <a:r>
                        <a:rPr lang="hi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)</a:t>
                      </a:r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पुरुष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hi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कर्मचारी व अभ्यागत यांचेसाठी स्वच्छ प्रसाधनगृहाची सुविधा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कार्यालयातील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पुरुष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कर्मचारी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येणाऱ्या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अभ्यागतासाठी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व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महिलांसाठी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स्वतंत्र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स्वच्छ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प्रसाधनगृहाची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व्यवस्था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आली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18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857874" y="4078606"/>
            <a:ext cx="2171701" cy="3120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DVOT-Surekh" panose="00000400000000000000" pitchFamily="2" charset="0"/>
                <a:cs typeface="DVOT-Surekh" panose="00000400000000000000" pitchFamily="2" charset="0"/>
              </a:rPr>
              <a:t>फोटो</a:t>
            </a:r>
            <a:endParaRPr lang="en-US" sz="2000" dirty="0" smtClean="0">
              <a:solidFill>
                <a:srgbClr val="000000"/>
              </a:solidFill>
              <a:latin typeface="DVOT-Surekh" panose="00000400000000000000" pitchFamily="2" charset="0"/>
              <a:cs typeface="DVOT-Surekh" panose="00000400000000000000" pitchFamily="2" charset="0"/>
            </a:endParaRPr>
          </a:p>
          <a:p>
            <a:pPr algn="ctr"/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245740"/>
            <a:ext cx="8209410" cy="1283789"/>
          </a:xfrm>
        </p:spPr>
        <p:txBody>
          <a:bodyPr/>
          <a:lstStyle/>
          <a:p>
            <a:r>
              <a:rPr lang="en-US" sz="1800" dirty="0" smtClean="0"/>
              <a:t>SRO AMBAD 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9" y="3181439"/>
            <a:ext cx="3990037" cy="4262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314" y="3196539"/>
            <a:ext cx="1959430" cy="780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230" y="4087289"/>
            <a:ext cx="3175410" cy="34438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8813455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739572" y="701746"/>
            <a:ext cx="10906069" cy="47549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5. </a:t>
            </a:r>
            <a:r>
              <a:rPr lang="hi-IN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कार्यालयीन सोई सुविधा (</a:t>
            </a:r>
            <a:r>
              <a:rPr lang="en-IN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Office Amenities)   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(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 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68901915"/>
              </p:ext>
            </p:extLst>
          </p:nvPr>
        </p:nvGraphicFramePr>
        <p:xfrm>
          <a:off x="1206500" y="1520689"/>
          <a:ext cx="12211327" cy="6010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792"/>
                <a:gridCol w="3244155"/>
                <a:gridCol w="8399380"/>
              </a:tblGrid>
              <a:tr h="7886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अ.क्र</a:t>
                      </a: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.</a:t>
                      </a:r>
                      <a:endParaRPr lang="hi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निकष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केलेली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कार्यवाही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</a:txBody>
                  <a:tcPr marL="9525" marR="9525" marT="9525" marB="0"/>
                </a:tc>
              </a:tr>
              <a:tr h="522173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ई</a:t>
                      </a:r>
                      <a:endParaRPr lang="hi-IN" sz="2000" b="0" i="0" u="none" strike="noStrike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i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अभ्यागतासाठी सुसज्ज प्रतिक्षालय व्यवस्था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(2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गुण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)</a:t>
                      </a:r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  <a:p>
                      <a:pPr algn="l" fontAlgn="t"/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अभ्यागतांसाठी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सुसज्ज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प्रतीक्षालयाची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व्यवस्था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करण्यात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आली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.</a:t>
                      </a: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  <a:p>
                      <a:pPr algn="l" fontAlgn="t"/>
                      <a:endParaRPr lang="hi-IN" sz="1800" b="0" i="0" u="none" strike="noStrike" dirty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838783" y="3686883"/>
            <a:ext cx="3389244" cy="3120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err="1" smtClean="0">
                <a:solidFill>
                  <a:srgbClr val="000000"/>
                </a:solidFill>
                <a:latin typeface="DVOT-Surekh" panose="00000400000000000000" pitchFamily="2" charset="0"/>
                <a:cs typeface="DVOT-Surekh" panose="00000400000000000000" pitchFamily="2" charset="0"/>
              </a:rPr>
              <a:t>फोटो</a:t>
            </a:r>
            <a:endParaRPr lang="en-US" sz="2000" smtClean="0">
              <a:solidFill>
                <a:srgbClr val="000000"/>
              </a:solidFill>
              <a:latin typeface="DVOT-Surekh" panose="00000400000000000000" pitchFamily="2" charset="0"/>
              <a:cs typeface="DVOT-Surekh" panose="00000400000000000000" pitchFamily="2" charset="0"/>
            </a:endParaRPr>
          </a:p>
          <a:p>
            <a:pPr algn="ctr"/>
            <a:endParaRPr lang="en-IN"/>
          </a:p>
        </p:txBody>
      </p:sp>
      <p:sp>
        <p:nvSpPr>
          <p:cNvPr id="40" name="Rectangle 39"/>
          <p:cNvSpPr/>
          <p:nvPr/>
        </p:nvSpPr>
        <p:spPr>
          <a:xfrm>
            <a:off x="8768103" y="3452884"/>
            <a:ext cx="4342255" cy="34665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err="1" smtClean="0">
                <a:solidFill>
                  <a:srgbClr val="000000"/>
                </a:solidFill>
                <a:latin typeface="DVOT-Surekh" panose="00000400000000000000" pitchFamily="2" charset="0"/>
                <a:cs typeface="DVOT-Surekh" panose="00000400000000000000" pitchFamily="2" charset="0"/>
              </a:rPr>
              <a:t>फोटो</a:t>
            </a:r>
            <a:endParaRPr lang="en-US" sz="2000" smtClean="0">
              <a:solidFill>
                <a:srgbClr val="000000"/>
              </a:solidFill>
              <a:latin typeface="DVOT-Surekh" panose="00000400000000000000" pitchFamily="2" charset="0"/>
              <a:cs typeface="DVOT-Surekh" panose="00000400000000000000" pitchFamily="2" charset="0"/>
            </a:endParaRPr>
          </a:p>
          <a:p>
            <a:pPr algn="ctr"/>
            <a:endParaRPr lang="en-IN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146" name="Picture 2" descr="C:\Users\ADMIN\Desktop\SINNAR-1\WhatsApp Image 2025-04-15 at 4.21.27 P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37" y="3525953"/>
            <a:ext cx="3744037" cy="32321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024" y="3525953"/>
            <a:ext cx="4335334" cy="33934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9330947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739572" y="745289"/>
            <a:ext cx="10906069" cy="47549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5. </a:t>
            </a:r>
            <a:r>
              <a:rPr lang="hi-IN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कार्यालयीन सोई सुविधा (</a:t>
            </a:r>
            <a:r>
              <a:rPr lang="en-IN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Office Amenities)   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(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 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69269733"/>
              </p:ext>
            </p:extLst>
          </p:nvPr>
        </p:nvGraphicFramePr>
        <p:xfrm>
          <a:off x="1206500" y="1520689"/>
          <a:ext cx="12211327" cy="6010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792"/>
                <a:gridCol w="3244155"/>
                <a:gridCol w="8399380"/>
              </a:tblGrid>
              <a:tr h="7886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522173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इ)</a:t>
                      </a: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उ)</a:t>
                      </a: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i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कार्यालयामध्ये सुव्यवस्थित नामफलक, दिशादर्शक फलक लावणे 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hi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कार्यालयाचे सौंदर्य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ी</a:t>
                      </a:r>
                      <a:r>
                        <a:rPr lang="hi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अधिकारी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कर्मचाऱ्यांसाठी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अभ्यागतांसाठी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स्वतंत्र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दालन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तयार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आले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अर्जाचे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नमूने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उपलब्ध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करून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देण्यात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आले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कार्यालयाची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रंग-रंगोटी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डागडूजी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आली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कार्यालयीन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परीसर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स्वच्छ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आला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सूचना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फलके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, माहिती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अधिकार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,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सेवा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हमी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,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संगणक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सामुग्री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व्यवस्थीत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जतन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करून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द्वारे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तत्काळ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सुविधा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देण्यात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येत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दैनंदिन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कामे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त्याच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दिवशी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पूर्ण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करण्याची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दक्षता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घेण्यात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येत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18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368775" y="4410214"/>
            <a:ext cx="3389244" cy="3120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DVOT-Surekh" panose="00000400000000000000" pitchFamily="2" charset="0"/>
                <a:cs typeface="DVOT-Surekh" panose="00000400000000000000" pitchFamily="2" charset="0"/>
              </a:rPr>
              <a:t>फोटो</a:t>
            </a:r>
            <a:endParaRPr lang="en-US" sz="2000" dirty="0" smtClean="0">
              <a:solidFill>
                <a:srgbClr val="000000"/>
              </a:solidFill>
              <a:latin typeface="DVOT-Surekh" panose="00000400000000000000" pitchFamily="2" charset="0"/>
              <a:cs typeface="DVOT-Surekh" panose="00000400000000000000" pitchFamily="2" charset="0"/>
            </a:endParaRPr>
          </a:p>
          <a:p>
            <a:pPr algn="ctr"/>
            <a:endParaRPr lang="en-IN" dirty="0"/>
          </a:p>
        </p:txBody>
      </p:sp>
      <p:sp>
        <p:nvSpPr>
          <p:cNvPr id="40" name="Rectangle 39"/>
          <p:cNvSpPr/>
          <p:nvPr/>
        </p:nvSpPr>
        <p:spPr>
          <a:xfrm>
            <a:off x="9254494" y="4397515"/>
            <a:ext cx="3389244" cy="3120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err="1" smtClean="0">
                <a:solidFill>
                  <a:srgbClr val="000000"/>
                </a:solidFill>
                <a:latin typeface="DVOT-Surekh" panose="00000400000000000000" pitchFamily="2" charset="0"/>
                <a:cs typeface="DVOT-Surekh" panose="00000400000000000000" pitchFamily="2" charset="0"/>
              </a:rPr>
              <a:t>फोटो</a:t>
            </a:r>
            <a:endParaRPr lang="en-US" sz="2000" smtClean="0">
              <a:solidFill>
                <a:srgbClr val="000000"/>
              </a:solidFill>
              <a:latin typeface="DVOT-Surekh" panose="00000400000000000000" pitchFamily="2" charset="0"/>
              <a:cs typeface="DVOT-Surekh" panose="00000400000000000000" pitchFamily="2" charset="0"/>
            </a:endParaRPr>
          </a:p>
          <a:p>
            <a:pPr algn="ctr"/>
            <a:endParaRPr lang="en-IN"/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430" y="4397515"/>
            <a:ext cx="1768181" cy="1727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57" y="4371975"/>
            <a:ext cx="1783619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429" y="6134298"/>
            <a:ext cx="1768181" cy="1406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611" y="6124576"/>
            <a:ext cx="1691127" cy="1393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269" y="4397515"/>
            <a:ext cx="3851540" cy="31433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4524479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="" xmlns:a16="http://schemas.microsoft.com/office/drawing/2014/main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="" xmlns:a16="http://schemas.microsoft.com/office/drawing/2014/main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5DE110-D79E-918A-8D8D-958EB552A49D}"/>
              </a:ext>
            </a:extLst>
          </p:cNvPr>
          <p:cNvSpPr txBox="1"/>
          <p:nvPr/>
        </p:nvSpPr>
        <p:spPr>
          <a:xfrm>
            <a:off x="1560826" y="638401"/>
            <a:ext cx="10906069" cy="47549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6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क्षेत्रीय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कार्यालयांना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भेटी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(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गुण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08)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01967649"/>
              </p:ext>
            </p:extLst>
          </p:nvPr>
        </p:nvGraphicFramePr>
        <p:xfrm>
          <a:off x="1206500" y="508082"/>
          <a:ext cx="12211327" cy="71990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4243"/>
                <a:gridCol w="6081486"/>
                <a:gridCol w="5565598"/>
              </a:tblGrid>
              <a:tr h="7886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5397718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</a:t>
                      </a: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</a:t>
                      </a: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इ</a:t>
                      </a: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ई</a:t>
                      </a:r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आठवड्यातून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किमान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2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दिवस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क्षेत्रीय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कार्यालयांना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भेटी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देऊन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पाहणी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केंद्र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आणि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राज्य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शासनाच्या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महत्वाच्या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कार्यक्रम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/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प्रकल्पांना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भेटी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देऊन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अंमलबजावणी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पर्यवेक्षण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क्षेत्रीय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भेटी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दरम्यान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ग्राम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पंचायत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,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शाळा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,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अंगणवाडी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व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प्राथमिक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आरोग्य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केंद्र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यांना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भेटी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देऊन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कामकाजावर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देखरेख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ठेवणे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ग्राम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स्तरावरील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कर्मचाऱ्यांचे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अनुभव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अडचणी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व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सूचना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यांवर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त्वरीत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कार्यवाही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करणे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लागू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नाही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लागू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नाही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लागू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नाही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लागू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नाही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18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 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64087231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="" xmlns:a16="http://schemas.microsoft.com/office/drawing/2014/main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="" xmlns:a16="http://schemas.microsoft.com/office/drawing/2014/main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5DE110-D79E-918A-8D8D-958EB552A49D}"/>
              </a:ext>
            </a:extLst>
          </p:cNvPr>
          <p:cNvSpPr txBox="1"/>
          <p:nvPr/>
        </p:nvSpPr>
        <p:spPr>
          <a:xfrm>
            <a:off x="1737669" y="759803"/>
            <a:ext cx="10906069" cy="47549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7. ई-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ऑफीस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प्रणाली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 (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गुण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5)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18896495"/>
              </p:ext>
            </p:extLst>
          </p:nvPr>
        </p:nvGraphicFramePr>
        <p:xfrm>
          <a:off x="1494972" y="1538514"/>
          <a:ext cx="11375260" cy="56128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4200"/>
                <a:gridCol w="6436774"/>
                <a:gridCol w="4354286"/>
              </a:tblGrid>
              <a:tr h="74146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                              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4871393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</a:t>
                      </a: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</a:t>
                      </a:r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प्रशासकीय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कामकाजात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1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जानेवारी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2025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पासून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ई-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ऑफीस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प्रणालीचा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वापर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.ई-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ऑफीस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प्रणालीत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4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किंवा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त्यापेक्षा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मान्यता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घेऊन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प्रकरणांचा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निपटारा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करणे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Surekh" panose="00000400000000000000" pitchFamily="2" charset="0"/>
                          <a:cs typeface="DVOT-Surekh" panose="00000400000000000000" pitchFamily="2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Surekh" panose="00000400000000000000" pitchFamily="2" charset="0"/>
                        <a:cs typeface="DVOT-Surekh" panose="00000400000000000000" pitchFamily="2" charset="0"/>
                      </a:endParaRPr>
                    </a:p>
                    <a:p>
                      <a:pPr algn="l" fontAlgn="t"/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लागू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नाही</a:t>
                      </a:r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लागू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नाही</a:t>
                      </a:r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18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 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96260374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516980" y="626251"/>
            <a:ext cx="10906069" cy="884113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8.</a:t>
            </a:r>
            <a:r>
              <a:rPr lang="hi-IN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आर्थिक व औद्योगिक गुंतवणूकीस प्रोत्साहन (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Promotion of Economic and Industrial Investment) (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 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1451983"/>
              </p:ext>
            </p:extLst>
          </p:nvPr>
        </p:nvGraphicFramePr>
        <p:xfrm>
          <a:off x="1206500" y="1520689"/>
          <a:ext cx="12211327" cy="65894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792"/>
                <a:gridCol w="4234622"/>
                <a:gridCol w="7408913"/>
              </a:tblGrid>
              <a:tr h="7886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522173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</a:t>
                      </a: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</a:t>
                      </a: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इ</a:t>
                      </a: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ई</a:t>
                      </a: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i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गुंतवणूकदार उद्योजकांना प्रोत्साहन देण्यासाठी पोषक वातावरण तयार करणे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hi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व्यापारी/कामगार वर्गाच्या संघटनांशी चर्चा करुन त्यांच्या अडचणी सोडविणे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hi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गुंतवणूकदार उद्योजकांच्या अडचणींचे निराकरण करणे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hi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गुंतवणूकदार उद्योजकांसाठी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कायदा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सुव्यवस्था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प्रभावीपणे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हाताळणे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उद्योजकांना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प्रोत्साहन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देण्यासाठी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सामूहिक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प्रोत्साहन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योजना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2019 </a:t>
                      </a:r>
                      <a:r>
                        <a:rPr lang="en-US" sz="18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अंतर्गत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मुद्रांक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शुल्कातून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माफी</a:t>
                      </a:r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खऱ्या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खुऱ्या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औद्योगिक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प्रयोजनासाठी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टप्पा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पध्दतीने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मूल्यांकनाची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आकारणी</a:t>
                      </a:r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लागू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नाही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800" b="0" i="0" u="none" strike="noStrike" baseline="0" dirty="0" smtClean="0">
                        <a:solidFill>
                          <a:srgbClr val="FF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लागू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नाही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endParaRPr lang="en-US" sz="2800" b="0" i="0" u="none" strike="noStrike" baseline="0" dirty="0" smtClean="0">
                        <a:solidFill>
                          <a:srgbClr val="FF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800" b="0" i="0" u="none" strike="noStrike" baseline="0" dirty="0" smtClean="0">
                        <a:solidFill>
                          <a:srgbClr val="FF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लागू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नाही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endParaRPr lang="hi-IN" sz="18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 -1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85069560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717021" y="834924"/>
            <a:ext cx="10906069" cy="47549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1.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संकेतस्थळ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 (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गूण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47324489"/>
              </p:ext>
            </p:extLst>
          </p:nvPr>
        </p:nvGraphicFramePr>
        <p:xfrm>
          <a:off x="400728" y="1520689"/>
          <a:ext cx="13828940" cy="62579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9778"/>
                <a:gridCol w="3244155"/>
                <a:gridCol w="8825007"/>
              </a:tblGrid>
              <a:tr h="4571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2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20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606287">
                <a:tc>
                  <a:txBody>
                    <a:bodyPr/>
                    <a:lstStyle/>
                    <a:p>
                      <a:pPr algn="l" fontAlgn="t"/>
                      <a:r>
                        <a:rPr lang="hi-IN" sz="2000" u="none" strike="noStrike" dirty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</a:t>
                      </a:r>
                      <a:r>
                        <a:rPr lang="hi-IN" sz="2000" u="none" strike="noStrike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)</a:t>
                      </a:r>
                      <a:endParaRPr lang="en-US" sz="2000" u="none" strike="noStrike" dirty="0" smtClean="0"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आ)       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i-IN" sz="2000" u="none" strike="noStrike" dirty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वापरण्यातील सुलभता </a:t>
                      </a:r>
                      <a:endParaRPr lang="en-US" sz="2000" u="none" strike="noStrike" dirty="0" smtClean="0"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hi-IN" sz="2000" u="none" strike="noStrike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(</a:t>
                      </a:r>
                      <a:r>
                        <a:rPr lang="en-IN" sz="2000" u="none" strike="noStrike" dirty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User </a:t>
                      </a:r>
                      <a:r>
                        <a:rPr lang="en-IN" sz="2000" u="none" strike="noStrike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Friendly )</a:t>
                      </a:r>
                    </a:p>
                    <a:p>
                      <a:pPr algn="l" fontAlgn="t"/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u="none" strike="noStrike" dirty="0" err="1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माहितीचे</a:t>
                      </a:r>
                      <a:r>
                        <a:rPr lang="en-US" sz="2000" u="none" strike="noStrike" baseline="0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u="none" strike="noStrike" baseline="0" dirty="0" err="1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अद्यावतीकरण</a:t>
                      </a:r>
                      <a:endParaRPr lang="en-US" sz="2000" u="none" strike="noStrike" dirty="0" smtClean="0"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hi-IN" sz="2000" u="none" strike="noStrike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(</a:t>
                      </a:r>
                      <a:r>
                        <a:rPr lang="en-IN" sz="2000" u="none" strike="noStrike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Updated</a:t>
                      </a:r>
                      <a:r>
                        <a:rPr lang="en-IN" sz="2000" u="none" strike="noStrike" baseline="0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 information</a:t>
                      </a:r>
                      <a:r>
                        <a:rPr lang="en-IN" sz="2000" u="none" strike="noStrike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)                  </a:t>
                      </a: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indent="0" algn="l" fontAlgn="t">
                        <a:buNone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1.ई-पेमेंट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ऑफ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स्टँम्प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ड्युटी</a:t>
                      </a:r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indent="0" algn="l" fontAlgn="t">
                        <a:buNone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2.ऑनलाईन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सर्च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,</a:t>
                      </a:r>
                    </a:p>
                    <a:p>
                      <a:pPr marL="0" indent="0" algn="l" fontAlgn="t">
                        <a:buNone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3.ऑनलाईन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रीफंड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,</a:t>
                      </a:r>
                    </a:p>
                    <a:p>
                      <a:pPr marL="342900" indent="-342900" algn="l" fontAlgn="t">
                        <a:buAutoNum type="arabicPeriod"/>
                      </a:pPr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342900" indent="-342900" algn="l" fontAlgn="t">
                        <a:buAutoNum type="arabicPeriod"/>
                      </a:pPr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1.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शासनाचे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परिपत्रके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उपलब्ध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2.एक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राज्य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,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एक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नोंदणीचे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काम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प्रगती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पथावर</a:t>
                      </a:r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3.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विभागाच्या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संकेत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स्थळावर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तत्काळ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दस्तांची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,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महसुलांची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माहिती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उपलब्ध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074" name="Picture 2" descr="C:\Users\ADMIN\Desktop\SINNAR-1\WhatsApp Image 2025-04-15 at 12.02.58 PM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28" y="2016370"/>
            <a:ext cx="5050972" cy="1907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SINNAR-1\WhatsApp Image 2025-04-15 at 4.09.16 PM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20" b="17246"/>
          <a:stretch/>
        </p:blipFill>
        <p:spPr bwMode="auto">
          <a:xfrm>
            <a:off x="8142513" y="5592505"/>
            <a:ext cx="4992915" cy="2077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8129334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737669" y="620712"/>
            <a:ext cx="10906069" cy="1292736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9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</a:t>
            </a:r>
            <a:r>
              <a:rPr lang="hi-IN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hi-IN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अधिकारी कर्मचारी प्रशिक्षण, सेवा विषयक बाबी आणि कृत्रीम बुध्दीमत्ता तंत्रज्ञानाचा वापर (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AI) [(Officers- Staff Training, Service Related, Judicial Matters and Use of Artificial Intelligence Technology (AI)] (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 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45606101"/>
              </p:ext>
            </p:extLst>
          </p:nvPr>
        </p:nvGraphicFramePr>
        <p:xfrm>
          <a:off x="1206500" y="1928190"/>
          <a:ext cx="12211327" cy="56029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792"/>
                <a:gridCol w="6194051"/>
                <a:gridCol w="5449484"/>
              </a:tblGrid>
              <a:tr h="7352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486770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</a:t>
                      </a: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</a:t>
                      </a:r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i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नव्याने सेवेत प्रविष्ट अधिकारी / कर्मचारी यांना प्रशिक्षित करणे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dirty="0" smtClean="0"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पदोन्नत्या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कर्मचाऱ्यांच्या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तक्रारींचे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निराकरण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करणे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लागू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नाही</a:t>
                      </a:r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लागू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नाही</a:t>
                      </a:r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18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 -1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3226068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739572" y="507772"/>
            <a:ext cx="10906069" cy="1292736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9.</a:t>
            </a:r>
            <a:r>
              <a:rPr lang="hi-IN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अधिकारी कर्मचारी प्रशिक्षण, सेवा विषयक बाबी आणि कृत्रीम बुध्दीमत्ता तंत्रज्ञानाचा वापर (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AI) [(Officers- Staff Training, Service Related, Judicial Matters and Use of Artificial Intelligence Technology (AI)] (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 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62557986"/>
              </p:ext>
            </p:extLst>
          </p:nvPr>
        </p:nvGraphicFramePr>
        <p:xfrm>
          <a:off x="1262742" y="1928190"/>
          <a:ext cx="12155084" cy="56029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6118"/>
                <a:gridCol w="3067038"/>
                <a:gridCol w="8531928"/>
              </a:tblGrid>
              <a:tr h="7352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486770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इ</a:t>
                      </a: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ई</a:t>
                      </a:r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कृत्रीम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बुध्दीमत्ता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तंत्रज्ञान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वापरण्यासाठी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अधिकारी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/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कर्मचारी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यांना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प्रशिक्षण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देणे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hi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कार्यालयातील कामकाज अचूक होण्यासाठी प्रत्यक्ष कृत्रीम बुध्दीमत्ता तंत्रज्ञानाचा वापर (</a:t>
                      </a:r>
                      <a:r>
                        <a:rPr lang="en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AI) </a:t>
                      </a:r>
                      <a:r>
                        <a:rPr lang="hi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सुरु करणे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कृत्रीम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बुध्दीमत्ता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तंत्रज्ञानाच्या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अनुषंगीक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कोर्सेस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सूरू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आले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i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-GOT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प्रणाली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अंतर्गत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सर्व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अधिकारी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कर्मचारी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यांनी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विहीत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कोर्स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पूर्ण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mr-IN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mr-I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लागू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नाही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 -1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66" y="3448903"/>
            <a:ext cx="2582106" cy="12246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4870112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739572" y="507772"/>
            <a:ext cx="10906069" cy="884113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10.</a:t>
            </a:r>
            <a:r>
              <a:rPr lang="hi-IN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hi-IN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नाविन्यपूर्ण उपक्रम 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2</a:t>
            </a:r>
            <a:r>
              <a:rPr lang="hi-IN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-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कार्यालयीन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व्यवस्थापन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सुधारणा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(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प्रत्येक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उपक्रमांस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गुण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गूण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20)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73187185"/>
              </p:ext>
            </p:extLst>
          </p:nvPr>
        </p:nvGraphicFramePr>
        <p:xfrm>
          <a:off x="1190171" y="1520688"/>
          <a:ext cx="12227656" cy="58513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4121"/>
                <a:gridCol w="3244155"/>
                <a:gridCol w="8399380"/>
              </a:tblGrid>
              <a:tr h="6297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492480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</a:t>
                      </a:r>
                      <a:endParaRPr lang="hi-IN" sz="1800" b="0" i="0" u="none" strike="noStrike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कार्यालयामध्ये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किमान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hi-I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२ नाविन्यपूर्ण उपक्रम राबविणे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endParaRPr lang="hi-IN" sz="18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342900" indent="-342900" algn="l" fontAlgn="t">
                        <a:buAutoNum type="arabicParenR"/>
                      </a:pP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कार्यालयाने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विभागा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मार्फत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दिल्या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जाणाऱ्या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सेवा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शासनाच्या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योजना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बाबतीत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ऑडिओ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व्हीडीओ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सादरीकरण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टिव्ही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च्या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माध्यमातुन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सर्व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पक्षकार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यांना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उपलब्ध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करुन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देण्यात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आलेले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त्याचा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स्वंतत्र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प्रस्ताव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सोबत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सादर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येत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गतिमान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माहिती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पक्षकार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यांना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उपलब्ध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होण्यासाठी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हा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प्रयत्न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येत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 </a:t>
                      </a:r>
                    </a:p>
                    <a:p>
                      <a:pPr marL="0" indent="0" algn="l" fontAlgn="t">
                        <a:buNone/>
                      </a:pPr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indent="0" algn="l" fontAlgn="t">
                        <a:buNone/>
                      </a:pP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2)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येणारा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पक्षकार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यांच्या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सोईसाठी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नक्कल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अर्ज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,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शोध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अर्ज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,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मुल्यांकन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अर्ज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सर्व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अर्ज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बाहेर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मोफत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पुरवण्यात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येत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त्याच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प्रमाणे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अर्ज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भरण्यासाठी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टेबल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खुर्ची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व्यवस्था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आलेली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आहे.त्याच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प्रमाणे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सर्व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अर्ज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त्याच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दिवशी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निकाली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काढण्यात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येत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  </a:t>
                      </a:r>
                    </a:p>
                    <a:p>
                      <a:pPr marL="0" indent="0" algn="l" fontAlgn="t">
                        <a:buNone/>
                      </a:pPr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indent="0" algn="l" fontAlgn="t">
                        <a:buNone/>
                      </a:pPr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indent="0" algn="l" fontAlgn="t">
                        <a:buNone/>
                      </a:pP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3)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ज्येष्ठ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नागरिक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दिव्यांग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पक्षकारांसाठी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रॅम्प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व्हिलचेअरची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व्यवस्था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करून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देण्यात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आलेली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18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>
                <a:latin typeface="DVOT-Surekh" panose="00000400000000000000" pitchFamily="2" charset="0"/>
                <a:cs typeface="DVOT-Surekh" panose="00000400000000000000" pitchFamily="2" charset="0"/>
              </a:rPr>
              <a:pPr/>
              <a:t>22</a:t>
            </a:fld>
            <a:endParaRPr lang="en-US">
              <a:latin typeface="DVOT-Surekh" panose="00000400000000000000" pitchFamily="2" charset="0"/>
              <a:cs typeface="DVOT-Surekh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4158672"/>
      </p:ext>
    </p:extLst>
  </p:cSld>
  <p:clrMapOvr>
    <a:masterClrMapping/>
  </p:clrMapOvr>
  <p:transition spd="med" advClick="0" advTm="1000">
    <p:randomBar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">
            <a:extLst>
              <a:ext uri="{FF2B5EF4-FFF2-40B4-BE49-F238E27FC236}">
                <a16:creationId xmlns:a16="http://schemas.microsoft.com/office/drawing/2014/main" xmlns="" id="{4E7E603A-202D-D97C-E12A-152846938574}"/>
              </a:ext>
            </a:extLst>
          </p:cNvPr>
          <p:cNvSpPr/>
          <p:nvPr/>
        </p:nvSpPr>
        <p:spPr>
          <a:xfrm>
            <a:off x="0" y="-11430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054951" y="6182791"/>
            <a:ext cx="8792492" cy="1767413"/>
          </a:xfrm>
          <a:prstGeom prst="rect">
            <a:avLst/>
          </a:prstGeom>
          <a:noFill/>
          <a:ln/>
        </p:spPr>
        <p:txBody>
          <a:bodyPr wrap="square" lIns="91423" tIns="45711" rIns="91423" bIns="45711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endParaRPr lang="mr-IN" sz="3200" b="1">
              <a:solidFill>
                <a:srgbClr val="000000"/>
              </a:solidFill>
              <a:latin typeface="DVOT-SurekhMR" panose="00000400000000000000" pitchFamily="2" charset="0"/>
              <a:ea typeface="Calibri" panose="020F0502020204030204" pitchFamily="34" charset="0"/>
              <a:cs typeface="DVOT-SurekhMR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5E0956-A8D3-7918-F698-DBA27C375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83" y="186251"/>
            <a:ext cx="12838601" cy="5996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4637837" y="7627620"/>
            <a:ext cx="5608320" cy="438912"/>
          </a:xfrm>
          <a:prstGeom prst="rect">
            <a:avLst/>
          </a:prstGeom>
        </p:spPr>
        <p:txBody>
          <a:bodyPr/>
          <a:lstStyle>
            <a:lvl1pPr marL="0" algn="l" defTabSz="91421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1" algn="l" defTabSz="91421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SRO AMBAD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28355" y="3930134"/>
            <a:ext cx="58863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en-US" sz="1800" dirty="0" smtClean="0">
              <a:solidFill>
                <a:srgbClr val="000000"/>
              </a:solidFill>
              <a:latin typeface="DVOT-Yogesh" pitchFamily="2" charset="0"/>
              <a:cs typeface="DVOT-Yogesh" pitchFamily="2" charset="0"/>
            </a:endParaRPr>
          </a:p>
          <a:p>
            <a:pPr fontAlgn="t"/>
            <a:endParaRPr lang="en-US" sz="1800" dirty="0" smtClean="0">
              <a:solidFill>
                <a:srgbClr val="000000"/>
              </a:solidFill>
              <a:latin typeface="DVOT-Yogesh" pitchFamily="2" charset="0"/>
              <a:cs typeface="DVOT-Yogesh" pitchFamily="2" charset="0"/>
            </a:endParaRPr>
          </a:p>
          <a:p>
            <a:pPr fontAlgn="t"/>
            <a:endParaRPr lang="en-US" sz="1800" dirty="0" smtClean="0">
              <a:solidFill>
                <a:srgbClr val="000000"/>
              </a:solidFill>
              <a:latin typeface="DVOT-Yogesh" pitchFamily="2" charset="0"/>
              <a:cs typeface="DVOT-Yogesh" pitchFamily="2" charset="0"/>
            </a:endParaRPr>
          </a:p>
          <a:p>
            <a:pPr fontAlgn="t"/>
            <a:endParaRPr lang="en-US" sz="1800" dirty="0" smtClean="0">
              <a:solidFill>
                <a:srgbClr val="000000"/>
              </a:solidFill>
              <a:latin typeface="DVOT-Yogesh" pitchFamily="2" charset="0"/>
              <a:cs typeface="DVOT-Yogesh" pitchFamily="2" charset="0"/>
            </a:endParaRPr>
          </a:p>
          <a:p>
            <a:pPr fontAlgn="t"/>
            <a:r>
              <a:rPr lang="en-US" sz="1800" dirty="0" err="1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</a:rPr>
              <a:t>श्री.पी.एम.राठोड</a:t>
            </a:r>
            <a:r>
              <a:rPr lang="en-US" sz="1800" dirty="0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</a:rPr>
              <a:t>  </a:t>
            </a:r>
            <a:r>
              <a:rPr lang="en-US" sz="1800" dirty="0" err="1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</a:rPr>
              <a:t>दुय्यम</a:t>
            </a:r>
            <a:r>
              <a:rPr lang="en-US" sz="1800" dirty="0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</a:rPr>
              <a:t>निबंधक</a:t>
            </a:r>
            <a:r>
              <a:rPr lang="en-US" sz="1800" dirty="0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</a:rPr>
              <a:t> श्रेणी-1 </a:t>
            </a:r>
            <a:r>
              <a:rPr lang="en-US" sz="1800" dirty="0" err="1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</a:rPr>
              <a:t>अंबड</a:t>
            </a:r>
            <a:r>
              <a:rPr lang="en-US" sz="1800" dirty="0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</a:rPr>
              <a:t>  </a:t>
            </a:r>
          </a:p>
        </p:txBody>
      </p:sp>
    </p:spTree>
  </p:cSld>
  <p:clrMapOvr>
    <a:masterClrMapping/>
  </p:clrMapOvr>
  <p:transition spd="med" advClick="0" advTm="1000">
    <p:randomBar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717021" y="834924"/>
            <a:ext cx="10906069" cy="47549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1.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संकेतस्थळ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 (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गूण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15697332"/>
              </p:ext>
            </p:extLst>
          </p:nvPr>
        </p:nvGraphicFramePr>
        <p:xfrm>
          <a:off x="400728" y="1520689"/>
          <a:ext cx="13828940" cy="62579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9778"/>
                <a:gridCol w="3244155"/>
                <a:gridCol w="8825007"/>
              </a:tblGrid>
              <a:tr h="4571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2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20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606287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इ</a:t>
                      </a:r>
                      <a:r>
                        <a:rPr lang="hi-IN" sz="2000" u="none" strike="noStrike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)</a:t>
                      </a:r>
                      <a:endParaRPr lang="en-US" sz="2000" u="none" strike="noStrike" dirty="0" smtClean="0"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ई)       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 err="1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माहिती</a:t>
                      </a:r>
                      <a:r>
                        <a:rPr lang="en-US" sz="2000" u="none" strike="noStrike" baseline="0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u="none" strike="noStrike" baseline="0" dirty="0" err="1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अधिकार</a:t>
                      </a:r>
                      <a:r>
                        <a:rPr lang="en-US" sz="2000" u="none" strike="noStrike" baseline="0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u="none" strike="noStrike" baseline="0" dirty="0" err="1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अधिनियमा</a:t>
                      </a:r>
                      <a:r>
                        <a:rPr lang="en-US" sz="2000" u="none" strike="noStrike" baseline="0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u="none" strike="noStrike" baseline="0" dirty="0" err="1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अंतर्गत</a:t>
                      </a:r>
                      <a:r>
                        <a:rPr lang="en-US" sz="2000" u="none" strike="noStrike" baseline="0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u="none" strike="noStrike" baseline="0" dirty="0" err="1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माहितीचे</a:t>
                      </a:r>
                      <a:r>
                        <a:rPr lang="en-US" sz="2000" u="none" strike="noStrike" baseline="0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u="none" strike="noStrike" baseline="0" dirty="0" err="1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स्वयं</a:t>
                      </a:r>
                      <a:r>
                        <a:rPr lang="en-US" sz="2000" u="none" strike="noStrike" baseline="0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u="none" strike="noStrike" baseline="0" dirty="0" err="1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प्रकटीकरण</a:t>
                      </a:r>
                      <a:r>
                        <a:rPr lang="hi-IN" sz="2000" u="none" strike="noStrike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endParaRPr lang="en-US" sz="2000" u="none" strike="noStrike" dirty="0" smtClean="0"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u="none" strike="noStrike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(</a:t>
                      </a:r>
                      <a:r>
                        <a:rPr lang="en-US" sz="2000" u="none" strike="noStrike" dirty="0" err="1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Proactiv</a:t>
                      </a:r>
                      <a:r>
                        <a:rPr lang="en-US" sz="2000" u="none" strike="noStrike" baseline="0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 disclosure under RTI Act</a:t>
                      </a:r>
                      <a:r>
                        <a:rPr lang="en-IN" sz="2000" u="none" strike="noStrike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)</a:t>
                      </a:r>
                    </a:p>
                    <a:p>
                      <a:pPr algn="l" fontAlgn="t"/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IN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सुरक्षितता</a:t>
                      </a:r>
                      <a:r>
                        <a:rPr lang="en-IN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(Data /Cyber Security)</a:t>
                      </a:r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indent="0" algn="l" fontAlgn="t">
                        <a:buNone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1.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माहिती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अधिकार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अंतर्गत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मॅन्युअल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1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17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ची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माहिती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उपलब्ध</a:t>
                      </a:r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indent="0" algn="l" fontAlgn="t">
                        <a:buNone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2.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सहाय्यक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माहिती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अधिकारी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व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अपिलीय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अधिकारी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यांचे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फलक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उपलब्ध</a:t>
                      </a:r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indent="0" algn="l" fontAlgn="t">
                        <a:buNone/>
                      </a:pPr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indent="0" algn="l" fontAlgn="t">
                        <a:buNone/>
                      </a:pPr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1.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सर्व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डेटा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मध्यवर्ती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सर्वरवर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सुरक्षितपणे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जतन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2.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मानवी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हस्तक्षेपास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वाव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नाही</a:t>
                      </a:r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3.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आधार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प्रमाणिकरण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असल्याने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पक्षकाराची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फसवणुक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टळते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4.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दस्तात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कोणताही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फेरबदल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करता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येत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नाही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1" name="Picture 2" descr="C:\Users\ADMIN\Desktop\SINNAR-1\WhatsApp Image 2025-04-15 at 3.53.12 P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222" y="2658210"/>
            <a:ext cx="6646919" cy="15776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05" r="8322"/>
          <a:stretch/>
        </p:blipFill>
        <p:spPr>
          <a:xfrm>
            <a:off x="8868229" y="5753717"/>
            <a:ext cx="3754861" cy="18279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5300539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717021" y="834924"/>
            <a:ext cx="10906069" cy="47549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1.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संकेतस्थळ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 (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गूण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39493488"/>
              </p:ext>
            </p:extLst>
          </p:nvPr>
        </p:nvGraphicFramePr>
        <p:xfrm>
          <a:off x="400728" y="1520690"/>
          <a:ext cx="13828940" cy="63460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9778"/>
                <a:gridCol w="3244155"/>
                <a:gridCol w="8825007"/>
              </a:tblGrid>
              <a:tr h="4224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2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20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592357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उ</a:t>
                      </a:r>
                      <a:r>
                        <a:rPr lang="hi-IN" sz="2000" u="none" strike="noStrike" dirty="0" smtClean="0">
                          <a:effectLst/>
                          <a:latin typeface="DVOT-Yogesh" pitchFamily="2" charset="0"/>
                          <a:cs typeface="DVOT-Yogesh" pitchFamily="2" charset="0"/>
                        </a:rPr>
                        <a:t>)</a:t>
                      </a:r>
                      <a:endParaRPr lang="en-US" sz="2000" u="none" strike="noStrike" dirty="0" smtClean="0"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   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लोकसेवा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हक्क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अधिनियमांतर्गत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सेवांची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यादी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संकेतस्थळावर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प्रसिध्द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I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1.कार्यालयामार्फत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देण्यात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येणाऱ्या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सेवांचा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फलक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सेवेचा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कालावधी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त्यासाठी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लागणारी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फी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तसेच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प्रथम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अपीलीय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अधिकारी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द्वीतीय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अपील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अधिकारी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यांचे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फलक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दर्शनी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भागात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लावण्यात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आलेला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indent="0" algn="l" fontAlgn="t">
                        <a:buNone/>
                      </a:pPr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indent="0" algn="l" fontAlgn="t">
                        <a:buNone/>
                      </a:pPr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indent="0" algn="l" fontAlgn="t">
                        <a:buNone/>
                      </a:pPr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57" y="3393633"/>
            <a:ext cx="6977033" cy="40505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9722519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685802" y="745517"/>
            <a:ext cx="10906069" cy="47549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2.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सुकर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जीवनमान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(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प्रत्येक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सेवेसाठी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5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गुण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गुण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17433052"/>
              </p:ext>
            </p:extLst>
          </p:nvPr>
        </p:nvGraphicFramePr>
        <p:xfrm>
          <a:off x="1140435" y="1520689"/>
          <a:ext cx="12111541" cy="7334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8006"/>
                <a:gridCol w="3244155"/>
                <a:gridCol w="8399380"/>
              </a:tblGrid>
              <a:tr h="5295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2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20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574390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</a:t>
                      </a:r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नागरी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सेवांचे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सुलभीकरण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(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किमान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2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सेवा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)</a:t>
                      </a:r>
                    </a:p>
                    <a:p>
                      <a:pPr algn="l" fontAlgn="t"/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(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पूर्वीची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स्थिती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सुलभीकरणानंतर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झालेला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बदल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यांची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तुलना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आवश्यक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)</a:t>
                      </a:r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1.नोटीस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ऑफ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इंटीमेशन</a:t>
                      </a:r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अ.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पुर्वीची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स्थिती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indent="0" algn="l" fontAlgn="t">
                        <a:buNone/>
                      </a:pP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कार्यालयात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प्रत्यक्ष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हजर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राहावे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लागत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indent="0" algn="l" fontAlgn="t">
                        <a:buNone/>
                      </a:pP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मुद्रांक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शुल्क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नोंदणी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फिसचा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रोखीने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भरणा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indent="0" algn="l" fontAlgn="t">
                        <a:buNone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ब.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नंतरची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‍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स्थिती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</a:p>
                    <a:p>
                      <a:pPr marL="0" indent="0" algn="l" fontAlgn="t">
                        <a:buNone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दिवसातुन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कधीही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ऑनलाईन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कोठुनही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दाखल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करता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येते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indent="0" algn="l" fontAlgn="t">
                        <a:buNone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फिस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भरणा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ऑनलाईन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पध्दतीने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केव्हाही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करता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येतो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indent="0" algn="l" fontAlgn="t">
                        <a:buNone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नोंदणी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कागदपत्रे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संकेतस्थळावर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केव्हाही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उपलब्ध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</a:p>
                    <a:p>
                      <a:pPr marL="342900" indent="-342900" algn="l" fontAlgn="t">
                        <a:buAutoNum type="arabicParenR"/>
                      </a:pPr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342900" indent="-342900" algn="l" fontAlgn="t">
                        <a:buAutoNum type="arabicParenR"/>
                      </a:pPr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342900" indent="-342900" algn="l" fontAlgn="t">
                        <a:buAutoNum type="arabicParenR"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67200" y="8153316"/>
            <a:ext cx="5364480" cy="293998"/>
          </a:xfrm>
        </p:spPr>
        <p:txBody>
          <a:bodyPr/>
          <a:lstStyle/>
          <a:p>
            <a:r>
              <a:rPr lang="en-US" dirty="0" smtClean="0"/>
              <a:t>SRO AMBAD 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14" y="4800394"/>
            <a:ext cx="5384800" cy="33529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1992814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685802" y="745517"/>
            <a:ext cx="10906069" cy="47549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2.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सुकर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जीवनमान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(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प्रत्येक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सेवेसाठी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5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गुण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गुण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81782671"/>
              </p:ext>
            </p:extLst>
          </p:nvPr>
        </p:nvGraphicFramePr>
        <p:xfrm>
          <a:off x="1140435" y="1520689"/>
          <a:ext cx="12111541" cy="7334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8006"/>
                <a:gridCol w="3244155"/>
                <a:gridCol w="8399380"/>
              </a:tblGrid>
              <a:tr h="5295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2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20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574390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</a:t>
                      </a:r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नागरी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सेवांचे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सुलभीकरण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(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किमान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2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सेवा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)</a:t>
                      </a:r>
                    </a:p>
                    <a:p>
                      <a:pPr algn="l" fontAlgn="t"/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(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पूर्वीची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स्थिती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सुलभीकरणानंतर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झालेला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बदल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यांची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तुलना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आवश्यक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)</a:t>
                      </a:r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54864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2.ई-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लिव्ह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अँड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लायसन्स</a:t>
                      </a:r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अ.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पुर्वीची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स्थिती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indent="0" algn="l" fontAlgn="t">
                        <a:buNone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    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कार्यालयात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प्रत्यक्ष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हजर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राहावे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लागत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indent="0" algn="l" fontAlgn="t">
                        <a:buNone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    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मुद्रांक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शुल्क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नोंदणी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फिसचा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रोखीने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भरणा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indent="0" algn="l" fontAlgn="t">
                        <a:buNone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ब.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नंतरची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‍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स्थिती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</a:p>
                    <a:p>
                      <a:pPr marL="0" indent="0" algn="l" fontAlgn="t">
                        <a:buNone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दिवसातुन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कधीही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ऑनलाईन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कोठुनही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दाखल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करता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येते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indent="0" algn="l" fontAlgn="t">
                        <a:buNone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फिस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भरणा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ऑनलाईन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पध्दतीने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केव्हाही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करता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येतो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marL="0" indent="0" algn="l" fontAlgn="t">
                        <a:buNone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नोंदणी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कागदपत्रे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संकेतस्थळावर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केव्हाही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उपलब्ध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</a:p>
                    <a:p>
                      <a:pPr marL="0" indent="0" algn="l" fontAlgn="t">
                        <a:buNone/>
                      </a:pPr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indent="0" algn="l" fontAlgn="t">
                        <a:buNone/>
                      </a:pPr>
                      <a:endParaRPr lang="en-US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342900" indent="-342900" algn="l" fontAlgn="t">
                        <a:buAutoNum type="arabicParenR"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20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 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50" y="4693031"/>
            <a:ext cx="3773863" cy="29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106" y="4693031"/>
            <a:ext cx="3577765" cy="33429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4603569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749511" y="507772"/>
            <a:ext cx="10906069" cy="47549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3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US" sz="2400" dirty="0" err="1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स्वच्छता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(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 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गूण</a:t>
            </a:r>
            <a:r>
              <a:rPr lang="en-US" sz="2400" dirty="0" smtClean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63398531"/>
              </p:ext>
            </p:extLst>
          </p:nvPr>
        </p:nvGraphicFramePr>
        <p:xfrm>
          <a:off x="1190171" y="1520689"/>
          <a:ext cx="12227656" cy="65017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4121"/>
                <a:gridCol w="3363765"/>
                <a:gridCol w="8279770"/>
              </a:tblGrid>
              <a:tr h="4571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60628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अ)</a:t>
                      </a:r>
                      <a:endParaRPr lang="hi-IN" sz="1800" b="0" i="0" u="none" strike="noStrike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i-I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अभिलेख निंद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नी</a:t>
                      </a:r>
                      <a:r>
                        <a:rPr lang="hi-I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 व वर्गीकरण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18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कार्यालयातील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जून्या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अभिलेखाचे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निंदनीरकरण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वर्गीकरण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करून अ ब क ड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अशी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वर्गवारी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आली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फसली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1310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आजपर्यंत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अभिलेखाचे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सुरक्षित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जतन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अभिलेखाच्या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सीडी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1982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पासून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जतन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आल्या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आय-सरीता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प्रणाली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अंतर्गत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डेटा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जतन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आहें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नोंदणी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संहिता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भाग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-2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नियम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क्र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 826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नुसार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अभिलेखाचे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निर्लेखनाचे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प्रस्ताव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सह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जिल्हा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निबंधक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यांना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सादर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18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172" y="5034816"/>
            <a:ext cx="2831804" cy="24093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87" y="5029720"/>
            <a:ext cx="2113618" cy="2285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7814843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739572" y="507772"/>
            <a:ext cx="10906069" cy="47549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3. 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स्वच्छता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(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 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97083362"/>
              </p:ext>
            </p:extLst>
          </p:nvPr>
        </p:nvGraphicFramePr>
        <p:xfrm>
          <a:off x="1190171" y="1520689"/>
          <a:ext cx="12227656" cy="65017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4121"/>
                <a:gridCol w="3244155"/>
                <a:gridCol w="8399380"/>
              </a:tblGrid>
              <a:tr h="4571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60628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</a:t>
                      </a:r>
                      <a:endParaRPr lang="hi-IN" sz="1800" b="0" i="0" u="none" strike="noStrike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i-I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मुदतबाह्य अभिलेखे नष्ट करणे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18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i-I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मुदतबाह्य अभिलेख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ाची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यादी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करून </a:t>
                      </a:r>
                      <a:r>
                        <a:rPr lang="hi-I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नष्ट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करण्याचे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काम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प्रगतीपथावर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सह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जिल्हा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निबंधक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वर्ग-1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जालना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यांचे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कडून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नष्ट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बाबत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आदेश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प्राप्त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झालेले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 </a:t>
                      </a: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18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497984" y="4078606"/>
            <a:ext cx="3389244" cy="3120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err="1" smtClean="0">
                <a:solidFill>
                  <a:srgbClr val="000000"/>
                </a:solidFill>
                <a:latin typeface="DVOT-Surekh" panose="00000400000000000000" pitchFamily="2" charset="0"/>
                <a:cs typeface="DVOT-Surekh" panose="00000400000000000000" pitchFamily="2" charset="0"/>
              </a:rPr>
              <a:t>फोटो</a:t>
            </a:r>
            <a:endParaRPr lang="en-US" sz="2000" smtClean="0">
              <a:solidFill>
                <a:srgbClr val="000000"/>
              </a:solidFill>
              <a:latin typeface="DVOT-Surekh" panose="00000400000000000000" pitchFamily="2" charset="0"/>
              <a:cs typeface="DVOT-Surekh" panose="00000400000000000000" pitchFamily="2" charset="0"/>
            </a:endParaRPr>
          </a:p>
          <a:p>
            <a:pPr algn="ctr"/>
            <a:endParaRPr lang="en-IN"/>
          </a:p>
        </p:txBody>
      </p:sp>
      <p:sp>
        <p:nvSpPr>
          <p:cNvPr id="40" name="Rectangle 39"/>
          <p:cNvSpPr/>
          <p:nvPr/>
        </p:nvSpPr>
        <p:spPr>
          <a:xfrm>
            <a:off x="9254494" y="3164115"/>
            <a:ext cx="3389244" cy="3933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err="1" smtClean="0">
                <a:solidFill>
                  <a:srgbClr val="000000"/>
                </a:solidFill>
                <a:latin typeface="DVOT-Surekh" panose="00000400000000000000" pitchFamily="2" charset="0"/>
                <a:cs typeface="DVOT-Surekh" panose="00000400000000000000" pitchFamily="2" charset="0"/>
              </a:rPr>
              <a:t>फोटो</a:t>
            </a:r>
            <a:endParaRPr lang="en-US" sz="2000" smtClean="0">
              <a:solidFill>
                <a:srgbClr val="000000"/>
              </a:solidFill>
              <a:latin typeface="DVOT-Surekh" panose="00000400000000000000" pitchFamily="2" charset="0"/>
              <a:cs typeface="DVOT-Surekh" panose="00000400000000000000" pitchFamily="2" charset="0"/>
            </a:endParaRPr>
          </a:p>
          <a:p>
            <a:pPr algn="ctr"/>
            <a:endParaRPr lang="en-IN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94" y="3062515"/>
            <a:ext cx="3455534" cy="4136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494" y="3026538"/>
            <a:ext cx="3909963" cy="44176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4764034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2C5EA-A523-5C60-AB68-67A6D7248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B010B06-11A3-0140-7932-3F9AFD40F8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Freeform: Shape 7">
              <a:extLst>
                <a:ext uri="{FF2B5EF4-FFF2-40B4-BE49-F238E27FC236}">
                  <a16:creationId xmlns:a16="http://schemas.microsoft.com/office/drawing/2014/main" xmlns="" id="{FE9876E7-0720-BC80-976E-1306C1128A6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D805A346-021D-6A1A-38BF-E249BC92644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062">
                <a:defRPr/>
              </a:pPr>
              <a:endParaRPr lang="en-US" sz="2000">
                <a:latin typeface="DVOT-SurekhMR" pitchFamily="2" charset="0"/>
                <a:cs typeface="DVOT-SurekhMR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DE110-D79E-918A-8D8D-958EB552A49D}"/>
              </a:ext>
            </a:extLst>
          </p:cNvPr>
          <p:cNvSpPr txBox="1"/>
          <p:nvPr/>
        </p:nvSpPr>
        <p:spPr>
          <a:xfrm>
            <a:off x="1739572" y="507772"/>
            <a:ext cx="10906069" cy="47549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59854" tIns="29927" rIns="59854" bIns="29927" rtlCol="0">
            <a:spAutoFit/>
          </a:bodyPr>
          <a:lstStyle/>
          <a:p>
            <a:pPr algn="ctr"/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3. 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स्वच्छता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(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एकूण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10 </a:t>
            </a:r>
            <a:r>
              <a:rPr lang="en-US" sz="2400" dirty="0" err="1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गूण</a:t>
            </a:r>
            <a:r>
              <a:rPr lang="en-US" sz="2400" dirty="0"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</a:t>
            </a:r>
            <a:endParaRPr lang="en-US" sz="24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7902254"/>
              </p:ext>
            </p:extLst>
          </p:nvPr>
        </p:nvGraphicFramePr>
        <p:xfrm>
          <a:off x="1206500" y="1520689"/>
          <a:ext cx="12211327" cy="67760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792"/>
                <a:gridCol w="3244155"/>
                <a:gridCol w="8399380"/>
              </a:tblGrid>
              <a:tr h="4571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अ.क्र</a:t>
                      </a:r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  <a:endParaRPr lang="hi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निकष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केलेली</a:t>
                      </a:r>
                      <a:r>
                        <a:rPr lang="en-US" sz="1800" b="1" i="0" u="none" strike="noStrike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1" i="0" u="none" strike="noStrike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कार्यवाही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  <a:tr h="606287">
                <a:tc>
                  <a:txBody>
                    <a:bodyPr/>
                    <a:lstStyle/>
                    <a:p>
                      <a:pPr algn="l" fontAlgn="t"/>
                      <a:r>
                        <a:rPr kumimoji="0" lang="hi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इ)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hi-IN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जड वस्तू संग्रह नोंदवही </a:t>
                      </a:r>
                      <a:r>
                        <a:rPr kumimoji="0" lang="hi-IN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+mn-ea"/>
                          <a:cs typeface="DVOT-Yogesh" pitchFamily="2" charset="0"/>
                        </a:rPr>
                        <a:t>अद्ययावतीकरण</a:t>
                      </a:r>
                      <a:endParaRPr kumimoji="0"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kumimoji="0" lang="hi-IN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ea typeface="+mn-ea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कार्यालयातील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सर्व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वस्तुंची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जड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वस्तु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संग्रह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नोंदवहीत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नोंद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घेऊन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त्याचे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अद्यावतीकरण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करण्यात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आले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कार्यालयात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उपलब्ध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असलेले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फर्निचर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हार्डवेअर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याच्या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नोंदी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अद्यावत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केल्या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नव्याने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प्राप्त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झालेल्या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संगणक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संच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,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प्रिंटर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,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स्कॅनर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व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यूपीएस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ई.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साहित्यांची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नोंद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घेण्यात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आली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तसेच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मुदत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बाह्य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कालबाह्य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संगणक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संच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हार्डवेअर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निर्लेखासाठी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यादी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बनवली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आहे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cs typeface="DVOT-Yogesh" pitchFamily="2" charset="0"/>
                        </a:rPr>
                        <a:t>.</a:t>
                      </a: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  <a:p>
                      <a:pPr algn="l" fontAlgn="t"/>
                      <a:endParaRPr lang="hi-IN" sz="1800" b="0" i="0" u="none" strike="noStrike" dirty="0">
                        <a:solidFill>
                          <a:srgbClr val="000000"/>
                        </a:solidFill>
                        <a:effectLst/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543550" y="3954781"/>
            <a:ext cx="2467378" cy="31208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DVOT-Surekh" panose="00000400000000000000" pitchFamily="2" charset="0"/>
                <a:cs typeface="DVOT-Surekh" panose="00000400000000000000" pitchFamily="2" charset="0"/>
              </a:rPr>
              <a:t>फोटो</a:t>
            </a:r>
            <a:endParaRPr lang="en-IN" dirty="0"/>
          </a:p>
        </p:txBody>
      </p:sp>
      <p:sp>
        <p:nvSpPr>
          <p:cNvPr id="40" name="Rectangle 39"/>
          <p:cNvSpPr/>
          <p:nvPr/>
        </p:nvSpPr>
        <p:spPr>
          <a:xfrm>
            <a:off x="9254494" y="3657600"/>
            <a:ext cx="3389244" cy="35418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err="1" smtClean="0">
                <a:solidFill>
                  <a:srgbClr val="000000"/>
                </a:solidFill>
                <a:latin typeface="DVOT-Surekh" panose="00000400000000000000" pitchFamily="2" charset="0"/>
                <a:cs typeface="DVOT-Surekh" panose="00000400000000000000" pitchFamily="2" charset="0"/>
              </a:rPr>
              <a:t>फोटो</a:t>
            </a:r>
            <a:endParaRPr lang="en-US" sz="2000" smtClean="0">
              <a:solidFill>
                <a:srgbClr val="000000"/>
              </a:solidFill>
              <a:latin typeface="DVOT-Surekh" panose="00000400000000000000" pitchFamily="2" charset="0"/>
              <a:cs typeface="DVOT-Surekh" panose="00000400000000000000" pitchFamily="2" charset="0"/>
            </a:endParaRPr>
          </a:p>
          <a:p>
            <a:pPr algn="ctr"/>
            <a:endParaRPr lang="en-IN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SRO AMBAD -1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9A56-2F1D-4318-9240-BF2B90CE364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576" y="3657600"/>
            <a:ext cx="3245079" cy="38887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087" y="3781491"/>
            <a:ext cx="3764976" cy="371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67431836"/>
      </p:ext>
    </p:extLst>
  </p:cSld>
  <p:clrMapOvr>
    <a:masterClrMapping/>
  </p:clrMapOvr>
  <p:transition spd="med" advClick="0" advTm="1000">
    <p:randomBar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6995</TotalTime>
  <Words>1701</Words>
  <Application>Microsoft Office PowerPoint</Application>
  <PresentationFormat>Custom</PresentationFormat>
  <Paragraphs>656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C ZONE</cp:lastModifiedBy>
  <cp:revision>1294</cp:revision>
  <cp:lastPrinted>2025-02-03T07:33:44Z</cp:lastPrinted>
  <dcterms:created xsi:type="dcterms:W3CDTF">2024-04-01T08:16:19Z</dcterms:created>
  <dcterms:modified xsi:type="dcterms:W3CDTF">2025-04-29T08:06:22Z</dcterms:modified>
</cp:coreProperties>
</file>